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5374af97ca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5374af97ca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5374af97c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5374af97c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critical task in our project is </a:t>
            </a:r>
            <a:r>
              <a:rPr lang="en"/>
              <a:t>administering</a:t>
            </a:r>
            <a:r>
              <a:rPr lang="en"/>
              <a:t> services to the cloud. This created a major challenge because we needed to find a way to manage the cloud resources on our server and connect it to our user interface for </a:t>
            </a:r>
            <a:r>
              <a:rPr lang="en"/>
              <a:t>convenient</a:t>
            </a:r>
            <a:r>
              <a:rPr lang="en"/>
              <a:t> deployment. This problem was possibly the greatest technological challenge we had, so to solve it, we broke it down and tried to solve one piece at a time. The first piece to solve was how are we going to make a connection from our server to the cloud. We knew we were likely going to use some tool that could do this for us since it was unreasonable to expect to build out an entire toolset in the given timeframe. We then had to research available tools that met our description. We needed a tool that allowed for connecting to different cloud and on premises platforms. The tool needed to be affordable and dynamic while requiring little resources to run. This research then led us to choosing Ansible as our environment orchestrator. Ansible is a free tool that requires little resources and can be used to deploy to different platforms dynamically. This solved the first piece of the problem, but there are still more issues with connecting to cloud that we needed to reslove.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a4ce0f9f58_4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a4ce0f9f58_4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setting up </a:t>
            </a:r>
            <a:r>
              <a:rPr lang="en"/>
              <a:t>ansible</a:t>
            </a:r>
            <a:r>
              <a:rPr lang="en"/>
              <a:t> on each of the three cloud platforms is pretty similar. It really breaks down to 3 parts setting up a host machine, setting up credentials for ansible to use in the cloud environment, and persisting these credentials.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 azure it starts by making an ssh key. </a:t>
            </a:r>
            <a:r>
              <a:rPr lang="en"/>
              <a:t>Whatever</a:t>
            </a:r>
            <a:r>
              <a:rPr lang="en"/>
              <a:t> the permissions for the account that this key is associated with will be the permissions for ansible, so this will probably be an ansible specific account.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host machine or </a:t>
            </a:r>
            <a:r>
              <a:rPr lang="en"/>
              <a:t>control</a:t>
            </a:r>
            <a:r>
              <a:rPr lang="en"/>
              <a:t> node of ansible will be the same one for each platform, and just use the appropriate creds for whichever environment the user selects.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Persisting these credentials for ansible to use is pretty similar across platforms. Azure recommends creating a credentials file and exporting to environment variables, where as AWS pushes using ansibles password vault, but both do effectively the same thing.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Circling back to the control node on this control node being shared and configured with credentials across platforms, and loading them into the appropriate playbook upon user selection. This lets us treat ansible as our single interface for interacting with cloud environments rather that </a:t>
            </a:r>
            <a:r>
              <a:rPr lang="en"/>
              <a:t>using</a:t>
            </a:r>
            <a:r>
              <a:rPr lang="en"/>
              <a:t> each cloud providers api.</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959b46a6e4_2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959b46a6e4_2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200"/>
              <a:t>As we began </a:t>
            </a:r>
            <a:r>
              <a:rPr lang="en" sz="1200"/>
              <a:t>experimenting</a:t>
            </a:r>
            <a:r>
              <a:rPr lang="en" sz="1200"/>
              <a:t> with Ansible, and the Amazon Web Services platform we quickly figured out that we need to configure IAM users and policies. As you may or may not know, when you create a fresh Amazon Web Services account, you start out as a root user, which is basically a super admin that can do anything and everything within the account. We found this to be an issue because we did not want to give the Ansible tool complete </a:t>
            </a:r>
            <a:r>
              <a:rPr lang="en" sz="1200"/>
              <a:t>privileges</a:t>
            </a:r>
            <a:r>
              <a:rPr lang="en" sz="1200"/>
              <a:t> to our account for security reasons. So, what we did is create a user and associated the policies that had the exact </a:t>
            </a:r>
            <a:r>
              <a:rPr lang="en" sz="1200"/>
              <a:t>privileges</a:t>
            </a:r>
            <a:r>
              <a:rPr lang="en" sz="1200"/>
              <a:t> that Ansible needed to provision our lab environments, and we gave those credentials to Ansible. This was a very good thing to do, because an Amazon IAM best practice is to be as least permissive as possible when handing out permissions to users and services.</a:t>
            </a:r>
            <a:endParaRP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959b46a6e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959b46a6e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t>Just like all the other Cloud platforms, Google Cloud Platform(or gcp for short) is just as complex as the rest. We consider GCP to be a big part of the solution as the client would like to have it implemented. GCP on its own could talk up 5 mins of </a:t>
            </a:r>
            <a:r>
              <a:rPr lang="en" sz="1300">
                <a:solidFill>
                  <a:schemeClr val="dk1"/>
                </a:solidFill>
              </a:rPr>
              <a:t>coverage</a:t>
            </a:r>
            <a:r>
              <a:rPr lang="en" sz="1300"/>
              <a:t> to brush over all its features</a:t>
            </a:r>
            <a:r>
              <a:rPr lang="en" sz="1300"/>
              <a:t>, To keep it short we will be using GCP and implement its console solution to help us to spin up Virtual Machines for our end goal. To overcome this issue it will take a GCP playbook, documentation, and simple unit tests along with integration tests to have it fully implemented into our solution.</a:t>
            </a:r>
            <a:endParaRPr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5374af97ca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5374af97ca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drive.google.com/file/d/1uwEdnEYHiSjJtHGktr2Mb_PNfDCFZbDF/view"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Lightning Talk 3</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sdmay21-39</a:t>
            </a:r>
            <a:endParaRPr/>
          </a:p>
        </p:txBody>
      </p:sp>
      <p:pic>
        <p:nvPicPr>
          <p:cNvPr id="136" name="Google Shape;136;p13" title="Lighting Talk 2 - Cloud Environment Manager.mp3">
            <a:hlinkClick r:id="rId3"/>
          </p:cNvPr>
          <p:cNvPicPr preferRelativeResize="0"/>
          <p:nvPr/>
        </p:nvPicPr>
        <p:blipFill>
          <a:blip r:embed="rId4">
            <a:alphaModFix/>
          </a:blip>
          <a:stretch>
            <a:fillRect/>
          </a:stretch>
        </p:blipFill>
        <p:spPr>
          <a:xfrm>
            <a:off x="152400" y="152400"/>
            <a:ext cx="457200" cy="457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List Of Technical Challenges </a:t>
            </a:r>
            <a:endParaRPr/>
          </a:p>
        </p:txBody>
      </p:sp>
      <p:sp>
        <p:nvSpPr>
          <p:cNvPr id="142" name="Google Shape;142;p1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lnSpc>
                <a:spcPct val="200000"/>
              </a:lnSpc>
              <a:spcBef>
                <a:spcPts val="0"/>
              </a:spcBef>
              <a:spcAft>
                <a:spcPts val="0"/>
              </a:spcAft>
              <a:buSzPts val="1300"/>
              <a:buChar char="●"/>
            </a:pPr>
            <a:r>
              <a:rPr lang="en"/>
              <a:t>Connecting to the Cloud</a:t>
            </a:r>
            <a:endParaRPr/>
          </a:p>
          <a:p>
            <a:pPr indent="-311150" lvl="0" marL="457200" rtl="0" algn="l">
              <a:lnSpc>
                <a:spcPct val="200000"/>
              </a:lnSpc>
              <a:spcBef>
                <a:spcPts val="0"/>
              </a:spcBef>
              <a:spcAft>
                <a:spcPts val="0"/>
              </a:spcAft>
              <a:buSzPts val="1300"/>
              <a:buChar char="●"/>
            </a:pPr>
            <a:r>
              <a:rPr lang="en"/>
              <a:t>Getting the </a:t>
            </a:r>
            <a:r>
              <a:rPr lang="en"/>
              <a:t>Resources</a:t>
            </a:r>
            <a:endParaRPr/>
          </a:p>
          <a:p>
            <a:pPr indent="-311150" lvl="0" marL="457200" rtl="0" algn="l">
              <a:lnSpc>
                <a:spcPct val="200000"/>
              </a:lnSpc>
              <a:spcBef>
                <a:spcPts val="0"/>
              </a:spcBef>
              <a:spcAft>
                <a:spcPts val="0"/>
              </a:spcAft>
              <a:buSzPts val="1300"/>
              <a:buChar char="●"/>
            </a:pPr>
            <a:r>
              <a:rPr lang="en"/>
              <a:t>Hosting our Application</a:t>
            </a:r>
            <a:endParaRPr/>
          </a:p>
          <a:p>
            <a:pPr indent="-311150" lvl="0" marL="457200" rtl="0" algn="l">
              <a:lnSpc>
                <a:spcPct val="200000"/>
              </a:lnSpc>
              <a:spcBef>
                <a:spcPts val="0"/>
              </a:spcBef>
              <a:spcAft>
                <a:spcPts val="0"/>
              </a:spcAft>
              <a:buSzPts val="1300"/>
              <a:buChar char="●"/>
            </a:pPr>
            <a:r>
              <a:rPr lang="en"/>
              <a:t>Choosing over SDKs(Ansible or Chef)</a:t>
            </a:r>
            <a:endParaRPr/>
          </a:p>
          <a:p>
            <a:pPr indent="-311150" lvl="0" marL="457200" rtl="0" algn="l">
              <a:lnSpc>
                <a:spcPct val="200000"/>
              </a:lnSpc>
              <a:spcBef>
                <a:spcPts val="0"/>
              </a:spcBef>
              <a:spcAft>
                <a:spcPts val="0"/>
              </a:spcAft>
              <a:buSzPts val="1300"/>
              <a:buChar char="●"/>
            </a:pPr>
            <a:r>
              <a:rPr lang="en"/>
              <a:t>IAM configuration </a:t>
            </a:r>
            <a:endParaRPr/>
          </a:p>
        </p:txBody>
      </p:sp>
      <p:sp>
        <p:nvSpPr>
          <p:cNvPr id="143" name="Google Shape;143;p14"/>
          <p:cNvSpPr txBox="1"/>
          <p:nvPr>
            <p:ph type="title"/>
          </p:nvPr>
        </p:nvSpPr>
        <p:spPr>
          <a:xfrm>
            <a:off x="5858700" y="393750"/>
            <a:ext cx="2941500" cy="516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Rishabh Bansal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Ansible </a:t>
            </a:r>
            <a:endParaRPr/>
          </a:p>
        </p:txBody>
      </p:sp>
      <p:sp>
        <p:nvSpPr>
          <p:cNvPr id="149" name="Google Shape;149;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9250" lvl="0" marL="457200" marR="0" rtl="0" algn="l">
              <a:lnSpc>
                <a:spcPct val="115000"/>
              </a:lnSpc>
              <a:spcBef>
                <a:spcPts val="0"/>
              </a:spcBef>
              <a:spcAft>
                <a:spcPts val="0"/>
              </a:spcAft>
              <a:buSzPts val="1900"/>
              <a:buChar char="-"/>
            </a:pPr>
            <a:r>
              <a:rPr lang="en" sz="1900"/>
              <a:t>Tool to hook into the cloud</a:t>
            </a:r>
            <a:endParaRPr sz="1900"/>
          </a:p>
          <a:p>
            <a:pPr indent="-349250" lvl="0" marL="457200" marR="0" rtl="0" algn="l">
              <a:lnSpc>
                <a:spcPct val="115000"/>
              </a:lnSpc>
              <a:spcBef>
                <a:spcPts val="0"/>
              </a:spcBef>
              <a:spcAft>
                <a:spcPts val="0"/>
              </a:spcAft>
              <a:buSzPts val="1900"/>
              <a:buChar char="-"/>
            </a:pPr>
            <a:r>
              <a:rPr lang="en" sz="1900"/>
              <a:t>Connecting to different clouds</a:t>
            </a:r>
            <a:endParaRPr sz="1900"/>
          </a:p>
          <a:p>
            <a:pPr indent="-349250" lvl="0" marL="457200" marR="0" rtl="0" algn="l">
              <a:lnSpc>
                <a:spcPct val="115000"/>
              </a:lnSpc>
              <a:spcBef>
                <a:spcPts val="0"/>
              </a:spcBef>
              <a:spcAft>
                <a:spcPts val="0"/>
              </a:spcAft>
              <a:buSzPts val="1900"/>
              <a:buChar char="-"/>
            </a:pPr>
            <a:r>
              <a:rPr lang="en" sz="1900"/>
              <a:t>Setting up the resources</a:t>
            </a:r>
            <a:endParaRPr sz="1900"/>
          </a:p>
          <a:p>
            <a:pPr indent="-349250" lvl="0" marL="457200" marR="0" rtl="0" algn="l">
              <a:lnSpc>
                <a:spcPct val="115000"/>
              </a:lnSpc>
              <a:spcBef>
                <a:spcPts val="0"/>
              </a:spcBef>
              <a:spcAft>
                <a:spcPts val="0"/>
              </a:spcAft>
              <a:buSzPts val="1900"/>
              <a:buChar char="-"/>
            </a:pPr>
            <a:r>
              <a:rPr lang="en" sz="1900"/>
              <a:t>Environment</a:t>
            </a:r>
            <a:r>
              <a:rPr lang="en" sz="1900"/>
              <a:t> </a:t>
            </a:r>
            <a:r>
              <a:rPr lang="en" sz="1900"/>
              <a:t>orchestrator</a:t>
            </a:r>
            <a:r>
              <a:rPr lang="en" sz="1900"/>
              <a:t> </a:t>
            </a:r>
            <a:endParaRPr sz="1900"/>
          </a:p>
          <a:p>
            <a:pPr indent="0" lvl="0" marL="457200" rtl="0" algn="l">
              <a:spcBef>
                <a:spcPts val="1600"/>
              </a:spcBef>
              <a:spcAft>
                <a:spcPts val="1600"/>
              </a:spcAft>
              <a:buNone/>
            </a:pPr>
            <a:r>
              <a:t/>
            </a:r>
            <a:endParaRPr/>
          </a:p>
        </p:txBody>
      </p:sp>
      <p:sp>
        <p:nvSpPr>
          <p:cNvPr id="150" name="Google Shape;150;p15"/>
          <p:cNvSpPr txBox="1"/>
          <p:nvPr>
            <p:ph type="title"/>
          </p:nvPr>
        </p:nvSpPr>
        <p:spPr>
          <a:xfrm>
            <a:off x="5858700" y="393750"/>
            <a:ext cx="2477700" cy="516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Adis Osmankic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Deeper Dive into Ansible: Azure</a:t>
            </a:r>
            <a:endParaRPr/>
          </a:p>
        </p:txBody>
      </p:sp>
      <p:sp>
        <p:nvSpPr>
          <p:cNvPr id="156" name="Google Shape;156;p1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SzPts val="1900"/>
              <a:buChar char="-"/>
            </a:pPr>
            <a:r>
              <a:rPr lang="en" sz="1900"/>
              <a:t>Setting up the control node (host machine)</a:t>
            </a:r>
            <a:endParaRPr sz="1900"/>
          </a:p>
          <a:p>
            <a:pPr indent="-349250" lvl="0" marL="457200" rtl="0" algn="l">
              <a:spcBef>
                <a:spcPts val="0"/>
              </a:spcBef>
              <a:spcAft>
                <a:spcPts val="0"/>
              </a:spcAft>
              <a:buSzPts val="1900"/>
              <a:buChar char="-"/>
            </a:pPr>
            <a:r>
              <a:rPr lang="en" sz="1900"/>
              <a:t>Setting up credentials through the cloud platform</a:t>
            </a:r>
            <a:endParaRPr sz="1900"/>
          </a:p>
          <a:p>
            <a:pPr indent="-349250" lvl="0" marL="457200" rtl="0" algn="l">
              <a:spcBef>
                <a:spcPts val="0"/>
              </a:spcBef>
              <a:spcAft>
                <a:spcPts val="0"/>
              </a:spcAft>
              <a:buSzPts val="1900"/>
              <a:buChar char="-"/>
            </a:pPr>
            <a:r>
              <a:rPr lang="en" sz="1900"/>
              <a:t>Persisting credentials</a:t>
            </a:r>
            <a:endParaRPr sz="1900"/>
          </a:p>
          <a:p>
            <a:pPr indent="-349250" lvl="0" marL="457200" rtl="0" algn="l">
              <a:spcBef>
                <a:spcPts val="0"/>
              </a:spcBef>
              <a:spcAft>
                <a:spcPts val="0"/>
              </a:spcAft>
              <a:buSzPts val="1900"/>
              <a:buChar char="-"/>
            </a:pPr>
            <a:r>
              <a:rPr lang="en" sz="1900"/>
              <a:t>Why go through the trouble v.s. Just using a cloud providers API </a:t>
            </a:r>
            <a:endParaRPr sz="1900"/>
          </a:p>
        </p:txBody>
      </p:sp>
      <p:sp>
        <p:nvSpPr>
          <p:cNvPr id="157" name="Google Shape;157;p16"/>
          <p:cNvSpPr txBox="1"/>
          <p:nvPr>
            <p:ph type="title"/>
          </p:nvPr>
        </p:nvSpPr>
        <p:spPr>
          <a:xfrm>
            <a:off x="5858700" y="393750"/>
            <a:ext cx="2477700" cy="516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Jet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IAM Configuration</a:t>
            </a:r>
            <a:endParaRPr/>
          </a:p>
        </p:txBody>
      </p:sp>
      <p:sp>
        <p:nvSpPr>
          <p:cNvPr id="163" name="Google Shape;163;p17"/>
          <p:cNvSpPr txBox="1"/>
          <p:nvPr>
            <p:ph type="title"/>
          </p:nvPr>
        </p:nvSpPr>
        <p:spPr>
          <a:xfrm>
            <a:off x="5858700" y="393750"/>
            <a:ext cx="2477700" cy="516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Zane Seuser</a:t>
            </a:r>
            <a:endParaRPr/>
          </a:p>
        </p:txBody>
      </p:sp>
      <p:pic>
        <p:nvPicPr>
          <p:cNvPr id="164" name="Google Shape;164;p17"/>
          <p:cNvPicPr preferRelativeResize="0"/>
          <p:nvPr/>
        </p:nvPicPr>
        <p:blipFill>
          <a:blip r:embed="rId3">
            <a:alphaModFix/>
          </a:blip>
          <a:stretch>
            <a:fillRect/>
          </a:stretch>
        </p:blipFill>
        <p:spPr>
          <a:xfrm>
            <a:off x="5266807" y="2042474"/>
            <a:ext cx="3661495" cy="2746125"/>
          </a:xfrm>
          <a:prstGeom prst="rect">
            <a:avLst/>
          </a:prstGeom>
          <a:noFill/>
          <a:ln>
            <a:noFill/>
          </a:ln>
        </p:spPr>
      </p:pic>
      <p:sp>
        <p:nvSpPr>
          <p:cNvPr id="165" name="Google Shape;165;p17"/>
          <p:cNvSpPr txBox="1"/>
          <p:nvPr>
            <p:ph idx="1" type="body"/>
          </p:nvPr>
        </p:nvSpPr>
        <p:spPr>
          <a:xfrm>
            <a:off x="1297500" y="1385650"/>
            <a:ext cx="7038900" cy="32829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SzPts val="1900"/>
              <a:buChar char="-"/>
            </a:pPr>
            <a:r>
              <a:rPr lang="en" sz="1900"/>
              <a:t>Start within Root Account</a:t>
            </a:r>
            <a:endParaRPr sz="1900"/>
          </a:p>
          <a:p>
            <a:pPr indent="-349250" lvl="0" marL="457200" rtl="0" algn="l">
              <a:spcBef>
                <a:spcPts val="0"/>
              </a:spcBef>
              <a:spcAft>
                <a:spcPts val="0"/>
              </a:spcAft>
              <a:buSzPts val="1900"/>
              <a:buChar char="-"/>
            </a:pPr>
            <a:r>
              <a:rPr lang="en" sz="1900"/>
              <a:t>Limiting AWS Accessibility w/ Policies</a:t>
            </a:r>
            <a:endParaRPr sz="1900"/>
          </a:p>
          <a:p>
            <a:pPr indent="-349250" lvl="0" marL="457200" rtl="0" algn="l">
              <a:spcBef>
                <a:spcPts val="0"/>
              </a:spcBef>
              <a:spcAft>
                <a:spcPts val="0"/>
              </a:spcAft>
              <a:buSzPts val="1900"/>
              <a:buChar char="-"/>
            </a:pPr>
            <a:r>
              <a:rPr lang="en" sz="1900"/>
              <a:t>Configuring Developer User</a:t>
            </a:r>
            <a:endParaRPr sz="1900"/>
          </a:p>
          <a:p>
            <a:pPr indent="-349250" lvl="0" marL="457200" rtl="0" algn="l">
              <a:spcBef>
                <a:spcPts val="0"/>
              </a:spcBef>
              <a:spcAft>
                <a:spcPts val="0"/>
              </a:spcAft>
              <a:buSzPts val="1900"/>
              <a:buChar char="-"/>
            </a:pPr>
            <a:r>
              <a:rPr lang="en" sz="1900"/>
              <a:t>Associating Policies w/ Developer User</a:t>
            </a:r>
            <a:endParaRPr sz="1900"/>
          </a:p>
          <a:p>
            <a:pPr indent="-349250" lvl="0" marL="457200" rtl="0" algn="l">
              <a:spcBef>
                <a:spcPts val="0"/>
              </a:spcBef>
              <a:spcAft>
                <a:spcPts val="0"/>
              </a:spcAft>
              <a:buSzPts val="1900"/>
              <a:buChar char="-"/>
            </a:pPr>
            <a:r>
              <a:rPr lang="en" sz="1900"/>
              <a:t>As Least Permissive As Possible</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8"/>
          <p:cNvSpPr txBox="1"/>
          <p:nvPr>
            <p:ph type="title"/>
          </p:nvPr>
        </p:nvSpPr>
        <p:spPr>
          <a:xfrm>
            <a:off x="1297500" y="393750"/>
            <a:ext cx="4339200" cy="51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Google Cloud Platform</a:t>
            </a:r>
            <a:endParaRPr/>
          </a:p>
        </p:txBody>
      </p:sp>
      <p:sp>
        <p:nvSpPr>
          <p:cNvPr id="171" name="Google Shape;171;p18"/>
          <p:cNvSpPr txBox="1"/>
          <p:nvPr>
            <p:ph idx="1" type="body"/>
          </p:nvPr>
        </p:nvSpPr>
        <p:spPr>
          <a:xfrm>
            <a:off x="955100" y="981425"/>
            <a:ext cx="7381200" cy="34974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SzPts val="1900"/>
              <a:buChar char="-"/>
            </a:pPr>
            <a:r>
              <a:rPr b="1" lang="en" sz="1900"/>
              <a:t>Google Cloud Console</a:t>
            </a:r>
            <a:endParaRPr sz="1900"/>
          </a:p>
          <a:p>
            <a:pPr indent="-349250" lvl="0" marL="457200" rtl="0" algn="l">
              <a:spcBef>
                <a:spcPts val="0"/>
              </a:spcBef>
              <a:spcAft>
                <a:spcPts val="0"/>
              </a:spcAft>
              <a:buSzPts val="1900"/>
              <a:buChar char="-"/>
            </a:pPr>
            <a:r>
              <a:rPr lang="en" sz="1900"/>
              <a:t>Cloud </a:t>
            </a:r>
            <a:r>
              <a:rPr lang="en" sz="1900"/>
              <a:t>Documentation</a:t>
            </a:r>
            <a:endParaRPr sz="1900"/>
          </a:p>
          <a:p>
            <a:pPr indent="-349250" lvl="0" marL="457200" rtl="0" algn="l">
              <a:spcBef>
                <a:spcPts val="0"/>
              </a:spcBef>
              <a:spcAft>
                <a:spcPts val="0"/>
              </a:spcAft>
              <a:buSzPts val="1900"/>
              <a:buChar char="-"/>
            </a:pPr>
            <a:r>
              <a:rPr lang="en" sz="1900"/>
              <a:t>Cloud Requirements</a:t>
            </a:r>
            <a:endParaRPr sz="1900"/>
          </a:p>
          <a:p>
            <a:pPr indent="-349250" lvl="0" marL="457200" rtl="0" algn="l">
              <a:spcBef>
                <a:spcPts val="0"/>
              </a:spcBef>
              <a:spcAft>
                <a:spcPts val="0"/>
              </a:spcAft>
              <a:buSzPts val="1900"/>
              <a:buChar char="-"/>
            </a:pPr>
            <a:r>
              <a:rPr lang="en" sz="1900"/>
              <a:t>Service Integration</a:t>
            </a:r>
            <a:endParaRPr sz="1900"/>
          </a:p>
          <a:p>
            <a:pPr indent="-349250" lvl="0" marL="457200" rtl="0" algn="l">
              <a:spcBef>
                <a:spcPts val="0"/>
              </a:spcBef>
              <a:spcAft>
                <a:spcPts val="0"/>
              </a:spcAft>
              <a:buSzPts val="1900"/>
              <a:buChar char="-"/>
            </a:pPr>
            <a:r>
              <a:rPr lang="en" sz="1900"/>
              <a:t>Hosting &amp; Cost</a:t>
            </a:r>
            <a:endParaRPr sz="1900"/>
          </a:p>
          <a:p>
            <a:pPr indent="-349250" lvl="0" marL="457200" rtl="0" algn="l">
              <a:spcBef>
                <a:spcPts val="0"/>
              </a:spcBef>
              <a:spcAft>
                <a:spcPts val="0"/>
              </a:spcAft>
              <a:buSzPts val="1900"/>
              <a:buChar char="-"/>
            </a:pPr>
            <a:r>
              <a:rPr lang="en" sz="1900"/>
              <a:t>Resources</a:t>
            </a:r>
            <a:endParaRPr sz="1900"/>
          </a:p>
          <a:p>
            <a:pPr indent="-349250" lvl="0" marL="457200" rtl="0" algn="l">
              <a:spcBef>
                <a:spcPts val="0"/>
              </a:spcBef>
              <a:spcAft>
                <a:spcPts val="0"/>
              </a:spcAft>
              <a:buSzPts val="1900"/>
              <a:buChar char="-"/>
            </a:pPr>
            <a:r>
              <a:rPr lang="en" sz="1900"/>
              <a:t>And More</a:t>
            </a:r>
            <a:endParaRPr sz="1900"/>
          </a:p>
        </p:txBody>
      </p:sp>
      <p:sp>
        <p:nvSpPr>
          <p:cNvPr id="172" name="Google Shape;172;p18"/>
          <p:cNvSpPr txBox="1"/>
          <p:nvPr>
            <p:ph type="title"/>
          </p:nvPr>
        </p:nvSpPr>
        <p:spPr>
          <a:xfrm>
            <a:off x="5858700" y="393750"/>
            <a:ext cx="2477700" cy="516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Gavin Monroe</a:t>
            </a:r>
            <a:endParaRPr/>
          </a:p>
        </p:txBody>
      </p:sp>
      <p:pic>
        <p:nvPicPr>
          <p:cNvPr id="173" name="Google Shape;173;p18"/>
          <p:cNvPicPr preferRelativeResize="0"/>
          <p:nvPr/>
        </p:nvPicPr>
        <p:blipFill>
          <a:blip r:embed="rId3">
            <a:alphaModFix/>
          </a:blip>
          <a:stretch>
            <a:fillRect/>
          </a:stretch>
        </p:blipFill>
        <p:spPr>
          <a:xfrm>
            <a:off x="5302801" y="981426"/>
            <a:ext cx="3589502" cy="358950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9"/>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 you</a:t>
            </a:r>
            <a:endParaRPr/>
          </a:p>
        </p:txBody>
      </p:sp>
      <p:sp>
        <p:nvSpPr>
          <p:cNvPr id="179" name="Google Shape;179;p19"/>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Cloud Environment Manager</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